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43" autoAdjust="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3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E9D04-43B4-407D-8B55-58176E49B4C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67C2B-93D1-4FB8-8D10-559251710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4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67C2B-93D1-4FB8-8D10-5592517100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63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9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8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3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7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2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8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11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8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2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5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5EE30-B3CA-4063-90FB-4FDE6051E51E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82703-C09D-461C-A92E-3F1C0CBD6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9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genecopoeia.com" TargetMode="External"/><Relationship Id="rId7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orders@genecopoeia.com" TargetMode="External"/><Relationship Id="rId5" Type="http://schemas.openxmlformats.org/officeDocument/2006/relationships/hyperlink" Target="http://www.genecopoeia.com/about/distributor.php" TargetMode="External"/><Relationship Id="rId4" Type="http://schemas.openxmlformats.org/officeDocument/2006/relationships/hyperlink" Target="http://www.genecopoeia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7.xml"/><Relationship Id="rId4" Type="http://schemas.openxmlformats.org/officeDocument/2006/relationships/control" Target="../activeX/activeX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3" t="9978" r="32095" b="8921"/>
          <a:stretch/>
        </p:blipFill>
        <p:spPr bwMode="auto">
          <a:xfrm>
            <a:off x="1676400" y="-838200"/>
            <a:ext cx="6574973" cy="834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371600" y="461665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1143000" y="0"/>
            <a:ext cx="2743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Rename</a:t>
            </a:r>
            <a:r>
              <a:rPr lang="en-US" dirty="0" smtClean="0"/>
              <a:t> ‘How to Order’ to </a:t>
            </a:r>
            <a:r>
              <a:rPr lang="en-US" b="1" u="sng" dirty="0" smtClean="0"/>
              <a:t>Order Support</a:t>
            </a:r>
            <a:endParaRPr lang="en-US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-1371600" y="6482491"/>
            <a:ext cx="275673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Rename</a:t>
            </a:r>
            <a:r>
              <a:rPr lang="en-US" dirty="0" smtClean="0"/>
              <a:t> ‘How to Order’ to </a:t>
            </a:r>
            <a:r>
              <a:rPr lang="en-US" b="1" u="sng" dirty="0" smtClean="0"/>
              <a:t>Order Support</a:t>
            </a:r>
            <a:endParaRPr lang="en-US" b="1" u="sng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385131" y="6858000"/>
            <a:ext cx="549067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57400" y="461665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866900" y="6819900"/>
            <a:ext cx="533400" cy="38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34198" y="6805657"/>
            <a:ext cx="466102" cy="523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6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4" t="15323" r="32476" b="18138"/>
          <a:stretch/>
        </p:blipFill>
        <p:spPr bwMode="auto">
          <a:xfrm>
            <a:off x="1219200" y="13061"/>
            <a:ext cx="6435634" cy="684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765" y="2032084"/>
            <a:ext cx="1011252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tx2"/>
                </a:solidFill>
              </a:rPr>
              <a:t>Order Support</a:t>
            </a:r>
            <a:endParaRPr lang="en-US" sz="1000" b="1" dirty="0">
              <a:solidFill>
                <a:schemeClr val="tx2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66800" y="217309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24000" y="2173090"/>
            <a:ext cx="609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71800" y="1447800"/>
            <a:ext cx="4610100" cy="42165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u="sng" dirty="0" smtClean="0">
                <a:solidFill>
                  <a:srgbClr val="0070C0"/>
                </a:solidFill>
              </a:rPr>
              <a:t>How to Order</a:t>
            </a:r>
          </a:p>
          <a:p>
            <a:endParaRPr lang="en-US" sz="1000" b="1" dirty="0" smtClean="0"/>
          </a:p>
          <a:p>
            <a:r>
              <a:rPr lang="en-US" sz="1000" b="1" dirty="0" smtClean="0"/>
              <a:t>You may place an order with GeneCopoeia by doing </a:t>
            </a:r>
            <a:r>
              <a:rPr lang="en-US" sz="1000" b="1" u="sng" dirty="0" smtClean="0">
                <a:effectLst/>
              </a:rPr>
              <a:t>one</a:t>
            </a:r>
            <a:r>
              <a:rPr lang="en-US" sz="1000" b="1" dirty="0" smtClean="0"/>
              <a:t> of the following: </a:t>
            </a:r>
          </a:p>
          <a:p>
            <a:r>
              <a:rPr lang="en-US" sz="1000" dirty="0" smtClean="0"/>
              <a:t>1) Fax to 301-762-3888</a:t>
            </a:r>
          </a:p>
          <a:p>
            <a:r>
              <a:rPr lang="en-US" sz="1000" dirty="0" smtClean="0"/>
              <a:t>2) Email to </a:t>
            </a:r>
            <a:r>
              <a:rPr lang="en-US" sz="1000" dirty="0" smtClean="0">
                <a:hlinkClick r:id="rId3"/>
              </a:rPr>
              <a:t>sales@genecopoeia.com</a:t>
            </a:r>
            <a:endParaRPr lang="en-US" sz="1000" dirty="0" smtClean="0"/>
          </a:p>
          <a:p>
            <a:r>
              <a:rPr lang="en-US" sz="1000" dirty="0" smtClean="0"/>
              <a:t>3) Call 1-866-360-9531 or 301-762-0888</a:t>
            </a:r>
          </a:p>
          <a:p>
            <a:r>
              <a:rPr lang="en-US" sz="1000" dirty="0" smtClean="0"/>
              <a:t>4) Purchase online at </a:t>
            </a:r>
            <a:r>
              <a:rPr lang="en-US" sz="1000" dirty="0" smtClean="0">
                <a:hlinkClick r:id="rId4"/>
              </a:rPr>
              <a:t>www.genecopoeia.com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1000" b="1" dirty="0" smtClean="0"/>
              <a:t>The following information must be included on each order:</a:t>
            </a:r>
            <a:r>
              <a:rPr lang="en-US" sz="1000" dirty="0" smtClean="0"/>
              <a:t> </a:t>
            </a:r>
          </a:p>
          <a:p>
            <a:r>
              <a:rPr lang="en-US" sz="1000" b="1" dirty="0" smtClean="0"/>
              <a:t>· </a:t>
            </a:r>
            <a:r>
              <a:rPr lang="en-US" sz="1000" dirty="0" smtClean="0"/>
              <a:t>Purchase order number and/or credit card details (VISA or MasterCard only)</a:t>
            </a:r>
          </a:p>
          <a:p>
            <a:r>
              <a:rPr lang="en-US" sz="1000" b="1" dirty="0" smtClean="0"/>
              <a:t>· </a:t>
            </a:r>
            <a:r>
              <a:rPr lang="en-US" sz="1000" dirty="0" smtClean="0"/>
              <a:t>GeneCopoeia catalog number(s)</a:t>
            </a:r>
          </a:p>
          <a:p>
            <a:r>
              <a:rPr lang="en-US" sz="1000" b="1" dirty="0" smtClean="0"/>
              <a:t>· </a:t>
            </a:r>
            <a:r>
              <a:rPr lang="en-US" sz="1000" dirty="0" smtClean="0"/>
              <a:t>Billing and Shipping Address</a:t>
            </a:r>
          </a:p>
          <a:p>
            <a:r>
              <a:rPr lang="en-US" sz="1000" dirty="0" smtClean="0"/>
              <a:t> </a:t>
            </a:r>
          </a:p>
          <a:p>
            <a:r>
              <a:rPr lang="en-US" sz="1000" b="1" dirty="0" smtClean="0"/>
              <a:t>To all international customers, please contact a </a:t>
            </a:r>
            <a:r>
              <a:rPr lang="en-US" sz="1000" b="1" dirty="0" smtClean="0">
                <a:hlinkClick r:id="rId5"/>
              </a:rPr>
              <a:t>distributor</a:t>
            </a:r>
            <a:r>
              <a:rPr lang="en-US" sz="1000" b="1" dirty="0" smtClean="0"/>
              <a:t> in your region.  Direct orders are only allowed upon </a:t>
            </a:r>
            <a:r>
              <a:rPr lang="en-US" sz="1000" b="1" dirty="0"/>
              <a:t>agreement by GeneCopoeia </a:t>
            </a:r>
            <a:r>
              <a:rPr lang="en-US" sz="1000" b="1" dirty="0" smtClean="0"/>
              <a:t>.</a:t>
            </a:r>
          </a:p>
          <a:p>
            <a:endParaRPr lang="en-US" sz="1000" dirty="0" smtClean="0"/>
          </a:p>
          <a:p>
            <a:r>
              <a:rPr lang="en-US" sz="1000" b="1" u="sng" dirty="0" smtClean="0">
                <a:solidFill>
                  <a:srgbClr val="0070C0"/>
                </a:solidFill>
              </a:rPr>
              <a:t>Order Status</a:t>
            </a:r>
          </a:p>
          <a:p>
            <a:endParaRPr lang="en-US" sz="1000" b="1" dirty="0"/>
          </a:p>
          <a:p>
            <a:r>
              <a:rPr lang="en-US" sz="1000" dirty="0" smtClean="0"/>
              <a:t>To request order status, please email </a:t>
            </a:r>
            <a:r>
              <a:rPr lang="en-US" sz="1000" dirty="0" smtClean="0">
                <a:hlinkClick r:id="rId6"/>
              </a:rPr>
              <a:t>orders@genecopoeia.com</a:t>
            </a:r>
            <a:r>
              <a:rPr lang="en-US" sz="1000" dirty="0" smtClean="0"/>
              <a:t>. Or you may complete the short form </a:t>
            </a:r>
            <a:r>
              <a:rPr lang="en-US" sz="1000" u="sng" dirty="0" smtClean="0">
                <a:solidFill>
                  <a:srgbClr val="0000FF"/>
                </a:solidFill>
              </a:rPr>
              <a:t>here</a:t>
            </a:r>
            <a:r>
              <a:rPr lang="en-US" sz="1000" dirty="0" smtClean="0"/>
              <a:t>.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b="1" u="sng" dirty="0" smtClean="0">
                <a:solidFill>
                  <a:srgbClr val="0070C0"/>
                </a:solidFill>
              </a:rPr>
              <a:t>Accounting</a:t>
            </a:r>
          </a:p>
          <a:p>
            <a:endParaRPr lang="en-US" sz="1000" dirty="0" smtClean="0">
              <a:solidFill>
                <a:srgbClr val="0070C0"/>
              </a:solidFill>
            </a:endParaRPr>
          </a:p>
          <a:p>
            <a:r>
              <a:rPr lang="en-US" sz="1000" dirty="0" smtClean="0"/>
              <a:t>To request a W-9 form, Vendor Application,  a copy of a Sales Order or Invoice, or any other accounting-related inquiries, please call 301-762-0888, option 2.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 descr="http://www.genecopoeia.com/images/search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31" y="5467955"/>
            <a:ext cx="1365369" cy="38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>
            <a:endCxn id="28" idx="1"/>
          </p:cNvCxnSpPr>
          <p:nvPr/>
        </p:nvCxnSpPr>
        <p:spPr>
          <a:xfrm>
            <a:off x="4648200" y="4488638"/>
            <a:ext cx="4876800" cy="1231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525000" y="4319361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See next </a:t>
            </a:r>
            <a:r>
              <a:rPr lang="en-US" sz="1600" i="1" dirty="0" smtClean="0"/>
              <a:t>page for instructions.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07100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095" y="736657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Request for Order Status</a:t>
            </a:r>
            <a:endParaRPr lang="en-US" u="sng" dirty="0"/>
          </a:p>
        </p:txBody>
      </p:sp>
      <p:sp>
        <p:nvSpPr>
          <p:cNvPr id="3" name="Rectangle 2"/>
          <p:cNvSpPr/>
          <p:nvPr/>
        </p:nvSpPr>
        <p:spPr>
          <a:xfrm>
            <a:off x="138869" y="1295400"/>
            <a:ext cx="8865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Please complete the short form below and we will email order status within 24 hours.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*</a:t>
            </a:r>
            <a:r>
              <a:rPr lang="en-US" sz="1600" dirty="0" smtClean="0"/>
              <a:t>Required fields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82317"/>
              </p:ext>
            </p:extLst>
          </p:nvPr>
        </p:nvGraphicFramePr>
        <p:xfrm>
          <a:off x="138869" y="2057400"/>
          <a:ext cx="9005130" cy="2255520"/>
        </p:xfrm>
        <a:graphic>
          <a:graphicData uri="http://schemas.openxmlformats.org/drawingml/2006/table">
            <a:tbl>
              <a:tblPr/>
              <a:tblGrid>
                <a:gridCol w="1756349"/>
                <a:gridCol w="7248781"/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Name :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Institution :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Email </a:t>
                      </a:r>
                      <a:r>
                        <a:rPr lang="en-US" sz="1400" dirty="0"/>
                        <a:t>: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Catalog # (s):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Sales Order</a:t>
                      </a:r>
                      <a:r>
                        <a:rPr lang="en-US" sz="1400" baseline="0" dirty="0" smtClean="0"/>
                        <a:t> No. and/or PO#: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Additional Comments: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19600" y="0"/>
            <a:ext cx="6798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SC-   Please create a new Landing Page for order status requests.  </a:t>
            </a:r>
          </a:p>
          <a:p>
            <a:r>
              <a:rPr lang="en-US" sz="1600" dirty="0" smtClean="0"/>
              <a:t>When a customer completes the form, it </a:t>
            </a:r>
            <a:r>
              <a:rPr lang="en-US" sz="1600" dirty="0" smtClean="0"/>
              <a:t>should then be forwarded to ‘orders@genecopoeia.com’.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4495800"/>
            <a:ext cx="9144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Submit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082" name="DefaultOcx" r:id="rId2" imgW="914400" imgH="228600"/>
        </mc:Choice>
        <mc:Fallback>
          <p:control name="DefaultOcx" r:id="rId2" imgW="914400" imgH="228600">
            <p:pic>
              <p:nvPicPr>
                <p:cNvPr id="0" name="DefaultOc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083" name="HTMLText1" r:id="rId3" imgW="914400" imgH="228600"/>
        </mc:Choice>
        <mc:Fallback>
          <p:control name="HTMLText1" r:id="rId3" imgW="914400" imgH="228600">
            <p:pic>
              <p:nvPicPr>
                <p:cNvPr id="0" name="HTMLText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084" name="HTMLText2" r:id="rId4" imgW="914400" imgH="228600"/>
        </mc:Choice>
        <mc:Fallback>
          <p:control name="HTMLText2" r:id="rId4" imgW="914400" imgH="228600">
            <p:pic>
              <p:nvPicPr>
                <p:cNvPr id="0" name="HTMLText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5273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5" t="10581" r="32190" b="56233"/>
          <a:stretch/>
        </p:blipFill>
        <p:spPr bwMode="auto">
          <a:xfrm>
            <a:off x="838200" y="1143000"/>
            <a:ext cx="6566264" cy="341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81600" y="7834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http://www.genecopeia.com/login/account.php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09600" y="2819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1828800" y="2057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Add: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Request Order Status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724400"/>
            <a:ext cx="963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‘</a:t>
            </a:r>
            <a:r>
              <a:rPr lang="en-US" dirty="0">
                <a:solidFill>
                  <a:srgbClr val="0070C0"/>
                </a:solidFill>
              </a:rPr>
              <a:t>Request Order </a:t>
            </a:r>
            <a:r>
              <a:rPr lang="en-US" dirty="0" smtClean="0">
                <a:solidFill>
                  <a:srgbClr val="0070C0"/>
                </a:solidFill>
              </a:rPr>
              <a:t>Status</a:t>
            </a:r>
            <a:r>
              <a:rPr lang="en-US" dirty="0" smtClean="0"/>
              <a:t>’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i="1" dirty="0" smtClean="0"/>
              <a:t>should be directed to the </a:t>
            </a:r>
            <a:r>
              <a:rPr lang="en-US" i="1" dirty="0"/>
              <a:t>Landing Page for order status </a:t>
            </a:r>
            <a:r>
              <a:rPr lang="en-US" i="1" dirty="0" smtClean="0"/>
              <a:t>requests  (slide 3).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22869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282</Words>
  <Application>Microsoft Office PowerPoint</Application>
  <PresentationFormat>On-screen Show (4:3)</PresentationFormat>
  <Paragraphs>49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</dc:creator>
  <cp:lastModifiedBy>Megan</cp:lastModifiedBy>
  <cp:revision>84</cp:revision>
  <dcterms:created xsi:type="dcterms:W3CDTF">2012-09-26T19:22:49Z</dcterms:created>
  <dcterms:modified xsi:type="dcterms:W3CDTF">2012-10-05T14:04:45Z</dcterms:modified>
</cp:coreProperties>
</file>